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4"/>
  </p:notesMasterIdLst>
  <p:sldIdLst>
    <p:sldId id="313" r:id="rId2"/>
    <p:sldId id="314" r:id="rId3"/>
    <p:sldId id="286" r:id="rId4"/>
    <p:sldId id="315" r:id="rId5"/>
    <p:sldId id="316" r:id="rId6"/>
    <p:sldId id="317" r:id="rId7"/>
    <p:sldId id="318" r:id="rId8"/>
    <p:sldId id="333" r:id="rId9"/>
    <p:sldId id="287" r:id="rId10"/>
    <p:sldId id="334" r:id="rId11"/>
    <p:sldId id="336" r:id="rId12"/>
    <p:sldId id="335" r:id="rId13"/>
  </p:sldIdLst>
  <p:sldSz cx="12192000" cy="6858000"/>
  <p:notesSz cx="6858000" cy="9144000"/>
  <p:embeddedFontLst>
    <p:embeddedFont>
      <p:font typeface="Abril Fatface" panose="02000503000000020003" pitchFamily="2" charset="0"/>
      <p:regular r:id="rId15"/>
    </p:embeddedFont>
    <p:embeddedFont>
      <p:font typeface="Barlow Condensed" panose="00000506000000000000" pitchFamily="2" charset="0"/>
      <p:regular r:id="rId16"/>
      <p:bold r:id="rId17"/>
      <p:italic r:id="rId18"/>
      <p:boldItalic r:id="rId19"/>
    </p:embeddedFont>
    <p:embeddedFont>
      <p:font typeface="Coming Soon" panose="020B0604020202020204" charset="0"/>
      <p:regular r:id="rId20"/>
    </p:embeddedFont>
    <p:embeddedFont>
      <p:font typeface="Chelsea Market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7030" autoAdjust="0"/>
    <p:restoredTop sz="94660"/>
  </p:normalViewPr>
  <p:slideViewPr>
    <p:cSldViewPr snapToGrid="0">
      <p:cViewPr varScale="1">
        <p:scale>
          <a:sx n="78" d="100"/>
          <a:sy n="78" d="100"/>
        </p:scale>
        <p:origin x="572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3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7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5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62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8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2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578" y="189420"/>
            <a:ext cx="11830683" cy="64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6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17/06/relationships/model3d" Target="../media/model3d2.glb"/><Relationship Id="rId5" Type="http://schemas.openxmlformats.org/officeDocument/2006/relationships/image" Target="../media/image4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17/06/relationships/model3d" Target="../media/model3d1.glb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17/06/relationships/model3d" Target="../media/model3d2.glb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CC5E26-0CCB-4265-971B-27A1A1F79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1626" y="4688719"/>
            <a:ext cx="9939131" cy="1729409"/>
          </a:xfrm>
        </p:spPr>
        <p:txBody>
          <a:bodyPr/>
          <a:lstStyle/>
          <a:p>
            <a:pPr marL="107950" indent="0">
              <a:buNone/>
            </a:pPr>
            <a:r>
              <a:rPr lang="en-US" sz="2800" dirty="0"/>
              <a:t>    A: Who is the woman ?</a:t>
            </a:r>
          </a:p>
          <a:p>
            <a:pPr marL="107950" indent="0">
              <a:buNone/>
            </a:pPr>
            <a:endParaRPr lang="en-US" sz="2800" dirty="0"/>
          </a:p>
          <a:p>
            <a:pPr marL="107950" indent="0">
              <a:buNone/>
            </a:pPr>
            <a:r>
              <a:rPr lang="en-US" sz="2800" dirty="0"/>
              <a:t>    B: The woman </a:t>
            </a:r>
            <a:r>
              <a:rPr lang="en-US" sz="2800" dirty="0">
                <a:solidFill>
                  <a:srgbClr val="FFC000"/>
                </a:solidFill>
              </a:rPr>
              <a:t>who is teaching English </a:t>
            </a:r>
            <a:r>
              <a:rPr lang="en-US" sz="2800" dirty="0"/>
              <a:t>is Ms. Alice.</a:t>
            </a: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5ADDD22-2843-4B49-ADF5-D6A4E153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374" y="467239"/>
            <a:ext cx="6291469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89237-115C-4731-94A6-CA35541396E7}"/>
              </a:ext>
            </a:extLst>
          </p:cNvPr>
          <p:cNvSpPr txBox="1"/>
          <p:nvPr/>
        </p:nvSpPr>
        <p:spPr>
          <a:xfrm>
            <a:off x="6198706" y="393623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chemeClr val="accent3">
                    <a:lumMod val="25000"/>
                  </a:schemeClr>
                </a:solidFill>
              </a:rPr>
              <a:t>Ms</a:t>
            </a:r>
            <a:r>
              <a:rPr lang="en-US" sz="1800" b="1" i="1" dirty="0">
                <a:solidFill>
                  <a:schemeClr val="accent3">
                    <a:lumMod val="25000"/>
                  </a:schemeClr>
                </a:solidFill>
              </a:rPr>
              <a:t> .Alice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15030C7-39A1-40C1-B14B-EFFCA85C333E}"/>
              </a:ext>
            </a:extLst>
          </p:cNvPr>
          <p:cNvSpPr/>
          <p:nvPr/>
        </p:nvSpPr>
        <p:spPr>
          <a:xfrm>
            <a:off x="2193236" y="4545016"/>
            <a:ext cx="530085" cy="28740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92D0112-0A4E-4492-8935-CA015792B6E2}"/>
              </a:ext>
            </a:extLst>
          </p:cNvPr>
          <p:cNvSpPr/>
          <p:nvPr/>
        </p:nvSpPr>
        <p:spPr>
          <a:xfrm>
            <a:off x="2083905" y="5553423"/>
            <a:ext cx="530085" cy="28740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lying bee">
                <a:extLst>
                  <a:ext uri="{FF2B5EF4-FFF2-40B4-BE49-F238E27FC236}">
                    <a16:creationId xmlns:a16="http://schemas.microsoft.com/office/drawing/2014/main" id="{2BFCDC46-488F-4AE3-883A-082F38F182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9042203"/>
                  </p:ext>
                </p:extLst>
              </p:nvPr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lying bee">
                <a:extLst>
                  <a:ext uri="{FF2B5EF4-FFF2-40B4-BE49-F238E27FC236}">
                    <a16:creationId xmlns:a16="http://schemas.microsoft.com/office/drawing/2014/main" id="{2BFCDC46-488F-4AE3-883A-082F38F182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Yellow flower patch">
                <a:extLst>
                  <a:ext uri="{FF2B5EF4-FFF2-40B4-BE49-F238E27FC236}">
                    <a16:creationId xmlns:a16="http://schemas.microsoft.com/office/drawing/2014/main" id="{F8275A22-8674-4B6D-8803-ED75029176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5952323"/>
                  </p:ext>
                </p:extLst>
              </p:nvPr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Yellow flower patch">
                <a:extLst>
                  <a:ext uri="{FF2B5EF4-FFF2-40B4-BE49-F238E27FC236}">
                    <a16:creationId xmlns:a16="http://schemas.microsoft.com/office/drawing/2014/main" id="{F8275A22-8674-4B6D-8803-ED750291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289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26" y="392780"/>
            <a:ext cx="11204699" cy="5830221"/>
          </a:xfrm>
        </p:spPr>
        <p:txBody>
          <a:bodyPr/>
          <a:lstStyle/>
          <a:p>
            <a:pPr marL="107950" indent="0" algn="ctr">
              <a:buNone/>
            </a:pPr>
            <a:endParaRPr lang="en-US" sz="3200" u="sng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u="sng" dirty="0">
                <a:solidFill>
                  <a:srgbClr val="FFC000"/>
                </a:solidFill>
              </a:rPr>
              <a:t>Defining</a:t>
            </a:r>
            <a:r>
              <a:rPr lang="en-US" sz="3200" dirty="0">
                <a:solidFill>
                  <a:srgbClr val="FFC000"/>
                </a:solidFill>
              </a:rPr>
              <a:t> and </a:t>
            </a:r>
            <a:r>
              <a:rPr lang="en-US" sz="3200" u="sng" dirty="0">
                <a:solidFill>
                  <a:srgbClr val="FFC000"/>
                </a:solidFill>
              </a:rPr>
              <a:t>non-defining</a:t>
            </a:r>
            <a:r>
              <a:rPr lang="en-US" sz="3200" dirty="0">
                <a:solidFill>
                  <a:srgbClr val="FFC000"/>
                </a:solidFill>
              </a:rPr>
              <a:t> Relative clause</a:t>
            </a:r>
          </a:p>
          <a:p>
            <a:pPr marL="107950" indent="0"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Ex 1: The man </a:t>
            </a:r>
            <a:r>
              <a:rPr lang="en-US" sz="3200" u="sng" dirty="0">
                <a:solidFill>
                  <a:srgbClr val="FFC000"/>
                </a:solidFill>
              </a:rPr>
              <a:t>who keeps the school library</a:t>
            </a:r>
            <a:r>
              <a:rPr lang="en-US" sz="3200" dirty="0">
                <a:solidFill>
                  <a:srgbClr val="FFC000"/>
                </a:solidFill>
              </a:rPr>
              <a:t> is Mr. Pike.</a:t>
            </a: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Defining clause </a:t>
            </a:r>
          </a:p>
          <a:p>
            <a:pPr marL="107950" indent="0"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Ex 2: That woman, </a:t>
            </a:r>
            <a:r>
              <a:rPr lang="en-US" sz="3200" u="sng" dirty="0">
                <a:solidFill>
                  <a:srgbClr val="FFC000"/>
                </a:solidFill>
              </a:rPr>
              <a:t>whom you saw yesterday</a:t>
            </a:r>
            <a:r>
              <a:rPr lang="en-US" sz="3200" dirty="0">
                <a:solidFill>
                  <a:srgbClr val="FFC000"/>
                </a:solidFill>
              </a:rPr>
              <a:t>, is Ms. Wendy</a:t>
            </a: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Non-defining clause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22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26" y="392780"/>
            <a:ext cx="11204699" cy="5830221"/>
          </a:xfrm>
        </p:spPr>
        <p:txBody>
          <a:bodyPr/>
          <a:lstStyle/>
          <a:p>
            <a:pPr marL="107950" indent="0" algn="ctr">
              <a:buNone/>
            </a:pPr>
            <a:endParaRPr lang="en-US" sz="3200" u="sng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u="sng" dirty="0">
                <a:solidFill>
                  <a:srgbClr val="FFC000"/>
                </a:solidFill>
              </a:rPr>
              <a:t>Defining</a:t>
            </a:r>
            <a:r>
              <a:rPr lang="en-US" sz="3200" dirty="0">
                <a:solidFill>
                  <a:srgbClr val="FFC000"/>
                </a:solidFill>
              </a:rPr>
              <a:t> and </a:t>
            </a:r>
            <a:r>
              <a:rPr lang="en-US" sz="3200" u="sng" dirty="0">
                <a:solidFill>
                  <a:srgbClr val="FFC000"/>
                </a:solidFill>
              </a:rPr>
              <a:t>non-defining</a:t>
            </a:r>
            <a:r>
              <a:rPr lang="en-US" sz="3200" dirty="0">
                <a:solidFill>
                  <a:srgbClr val="FFC000"/>
                </a:solidFill>
              </a:rPr>
              <a:t> Relative clause</a:t>
            </a:r>
          </a:p>
          <a:p>
            <a:pPr marL="107950" indent="0"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Ex 1: The man </a:t>
            </a:r>
            <a:r>
              <a:rPr lang="en-US" sz="3200" u="sng" dirty="0">
                <a:solidFill>
                  <a:srgbClr val="FFC000"/>
                </a:solidFill>
              </a:rPr>
              <a:t>who keeps the school library</a:t>
            </a:r>
            <a:r>
              <a:rPr lang="en-US" sz="3200" dirty="0">
                <a:solidFill>
                  <a:srgbClr val="FFC000"/>
                </a:solidFill>
              </a:rPr>
              <a:t> is Mr. Pike.</a:t>
            </a: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Defining clause </a:t>
            </a:r>
          </a:p>
          <a:p>
            <a:pPr marL="107950" indent="0"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Ex 2: That woman, </a:t>
            </a:r>
            <a:r>
              <a:rPr lang="en-US" sz="3200" u="sng" dirty="0">
                <a:solidFill>
                  <a:srgbClr val="FFC000"/>
                </a:solidFill>
              </a:rPr>
              <a:t>whom you saw yesterday</a:t>
            </a:r>
            <a:r>
              <a:rPr lang="en-US" sz="3200" dirty="0">
                <a:solidFill>
                  <a:srgbClr val="FFC000"/>
                </a:solidFill>
              </a:rPr>
              <a:t>, is Ms. Wendy</a:t>
            </a: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Non-defining clause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91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26" y="467139"/>
            <a:ext cx="11575774" cy="5656471"/>
          </a:xfrm>
        </p:spPr>
        <p:txBody>
          <a:bodyPr/>
          <a:lstStyle/>
          <a:p>
            <a:pPr marL="107950" indent="0" algn="ctr">
              <a:buNone/>
            </a:pPr>
            <a:endParaRPr lang="en-US" sz="3200" u="sng" dirty="0">
              <a:solidFill>
                <a:srgbClr val="FFC000"/>
              </a:solidFill>
            </a:endParaRP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Reducing Relative clause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Ex 1: The man </a:t>
            </a:r>
            <a:r>
              <a:rPr lang="en-US" sz="3200" u="sng" dirty="0">
                <a:solidFill>
                  <a:srgbClr val="FFC000"/>
                </a:solidFill>
              </a:rPr>
              <a:t>who is reading a book in the coffee shop </a:t>
            </a:r>
            <a:r>
              <a:rPr lang="en-US" sz="3200" dirty="0">
                <a:solidFill>
                  <a:srgbClr val="FFC000"/>
                </a:solidFill>
              </a:rPr>
              <a:t>is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   </a:t>
            </a:r>
            <a:r>
              <a:rPr lang="en-US" sz="3200" u="sng" dirty="0">
                <a:solidFill>
                  <a:srgbClr val="FFC000"/>
                </a:solidFill>
              </a:rPr>
              <a:t>reading a book in the coffee shop </a:t>
            </a:r>
            <a:r>
              <a:rPr lang="en-US" sz="3200" dirty="0">
                <a:solidFill>
                  <a:srgbClr val="FFC000"/>
                </a:solidFill>
              </a:rPr>
              <a:t>is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           present participle phrase         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                                                my teacher.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Ex 2: The meat </a:t>
            </a:r>
            <a:r>
              <a:rPr lang="en-US" sz="3200" u="sng" dirty="0">
                <a:solidFill>
                  <a:srgbClr val="FFC000"/>
                </a:solidFill>
              </a:rPr>
              <a:t>which is sold in the Coop Food </a:t>
            </a:r>
            <a:r>
              <a:rPr lang="en-US" sz="3200" dirty="0">
                <a:solidFill>
                  <a:srgbClr val="FFC000"/>
                </a:solidFill>
              </a:rPr>
              <a:t>is very fresh.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     </a:t>
            </a:r>
            <a:r>
              <a:rPr lang="en-US" sz="3200" u="sng" dirty="0">
                <a:solidFill>
                  <a:srgbClr val="FFC000"/>
                </a:solidFill>
              </a:rPr>
              <a:t>sold in the Coop Food </a:t>
            </a:r>
            <a:r>
              <a:rPr lang="en-US" sz="3200" dirty="0">
                <a:solidFill>
                  <a:srgbClr val="FFC000"/>
                </a:solidFill>
              </a:rPr>
              <a:t>is very fresh.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      past </a:t>
            </a:r>
            <a:r>
              <a:rPr lang="en-US" sz="3200">
                <a:solidFill>
                  <a:srgbClr val="FFC000"/>
                </a:solidFill>
              </a:rPr>
              <a:t>participle phrase</a:t>
            </a:r>
            <a:endParaRPr lang="en-US" sz="32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23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83" y="496957"/>
            <a:ext cx="11400182" cy="5726044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RELATIVE CLAUSE </a:t>
            </a:r>
          </a:p>
          <a:p>
            <a:pPr marL="107950" indent="0" algn="l">
              <a:buNone/>
            </a:pPr>
            <a:endParaRPr lang="en-US" sz="3200" dirty="0"/>
          </a:p>
          <a:p>
            <a:pPr marL="107950" indent="0" algn="l">
              <a:buNone/>
            </a:pPr>
            <a:r>
              <a:rPr lang="en-US" sz="3200" dirty="0"/>
              <a:t>The woman /</a:t>
            </a:r>
            <a:r>
              <a:rPr lang="en-US" sz="3200" u="sng" dirty="0">
                <a:solidFill>
                  <a:srgbClr val="FFC000"/>
                </a:solidFill>
              </a:rPr>
              <a:t>who is teaching English </a:t>
            </a:r>
            <a:r>
              <a:rPr lang="en-US" sz="3200" dirty="0"/>
              <a:t>/ is Ms. Alice. </a:t>
            </a:r>
          </a:p>
          <a:p>
            <a:pPr marL="107950" indent="0" algn="l">
              <a:buNone/>
            </a:pPr>
            <a:r>
              <a:rPr lang="en-US" sz="3200" dirty="0"/>
              <a:t>                        </a:t>
            </a:r>
          </a:p>
          <a:p>
            <a:pPr marL="107950" indent="0" algn="l">
              <a:buNone/>
            </a:pPr>
            <a:r>
              <a:rPr lang="en-US" sz="3200" dirty="0"/>
              <a:t>                       relative clause (adjective clause)</a:t>
            </a:r>
          </a:p>
          <a:p>
            <a:pPr marL="107950" indent="0" algn="l">
              <a:buNone/>
            </a:pPr>
            <a:r>
              <a:rPr lang="en-US" sz="3200" dirty="0"/>
              <a:t>               </a:t>
            </a:r>
          </a:p>
          <a:p>
            <a:pPr marL="107950" indent="0" algn="l">
              <a:buNone/>
            </a:pPr>
            <a:r>
              <a:rPr lang="en-US" sz="3200" dirty="0"/>
              <a:t>             relative pronoun</a:t>
            </a:r>
          </a:p>
          <a:p>
            <a:pPr marL="107950" indent="0" algn="l">
              <a:buNone/>
            </a:pP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9A1ADB-7F5E-4579-9E8C-079EA8460A5D}"/>
              </a:ext>
            </a:extLst>
          </p:cNvPr>
          <p:cNvCxnSpPr>
            <a:cxnSpLocks/>
          </p:cNvCxnSpPr>
          <p:nvPr/>
        </p:nvCxnSpPr>
        <p:spPr>
          <a:xfrm>
            <a:off x="3647660" y="2286000"/>
            <a:ext cx="506896" cy="56653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CF5017-CA96-4A01-A393-B0B0924460C9}"/>
              </a:ext>
            </a:extLst>
          </p:cNvPr>
          <p:cNvCxnSpPr>
            <a:cxnSpLocks/>
          </p:cNvCxnSpPr>
          <p:nvPr/>
        </p:nvCxnSpPr>
        <p:spPr>
          <a:xfrm>
            <a:off x="3250096" y="2216426"/>
            <a:ext cx="0" cy="16797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Yellow flower patch">
                <a:extLst>
                  <a:ext uri="{FF2B5EF4-FFF2-40B4-BE49-F238E27FC236}">
                    <a16:creationId xmlns:a16="http://schemas.microsoft.com/office/drawing/2014/main" id="{98A20313-7943-42D6-B60A-0C1D44CFDC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8490105"/>
                  </p:ext>
                </p:extLst>
              </p:nvPr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Yellow flower patch">
                <a:extLst>
                  <a:ext uri="{FF2B5EF4-FFF2-40B4-BE49-F238E27FC236}">
                    <a16:creationId xmlns:a16="http://schemas.microsoft.com/office/drawing/2014/main" id="{98A20313-7943-42D6-B60A-0C1D44CFD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lying bee">
                <a:extLst>
                  <a:ext uri="{FF2B5EF4-FFF2-40B4-BE49-F238E27FC236}">
                    <a16:creationId xmlns:a16="http://schemas.microsoft.com/office/drawing/2014/main" id="{26E327A5-6FB6-4239-867E-084DACC38E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9042203"/>
                  </p:ext>
                </p:extLst>
              </p:nvPr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lying bee">
                <a:extLst>
                  <a:ext uri="{FF2B5EF4-FFF2-40B4-BE49-F238E27FC236}">
                    <a16:creationId xmlns:a16="http://schemas.microsoft.com/office/drawing/2014/main" id="{26E327A5-6FB6-4239-867E-084DACC38E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369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0" y="397933"/>
            <a:ext cx="11761537" cy="5825068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Relative pronouns</a:t>
            </a:r>
            <a:r>
              <a:rPr lang="en-US" sz="3200" dirty="0"/>
              <a:t> </a:t>
            </a:r>
          </a:p>
          <a:p>
            <a:pPr marL="107950" indent="0" algn="ctr">
              <a:buNone/>
            </a:pPr>
            <a:endParaRPr lang="en-US" sz="3200" dirty="0"/>
          </a:p>
          <a:p>
            <a:pPr marL="107950" indent="0" algn="ctr">
              <a:buNone/>
            </a:pPr>
            <a:r>
              <a:rPr lang="en-US" sz="3200" dirty="0"/>
              <a:t>WHO, WHOM, WHICH, WHOSE, THAT</a:t>
            </a:r>
          </a:p>
          <a:p>
            <a:pPr marL="107950" indent="0" algn="l">
              <a:buNone/>
            </a:pPr>
            <a:r>
              <a:rPr lang="en-US" sz="3200" dirty="0"/>
              <a:t>Example 1:</a:t>
            </a:r>
          </a:p>
          <a:p>
            <a:pPr marL="107950" indent="0" algn="l">
              <a:buNone/>
            </a:pPr>
            <a:r>
              <a:rPr lang="en-US" sz="3200" u="sng" dirty="0"/>
              <a:t>The man </a:t>
            </a:r>
            <a:r>
              <a:rPr lang="en-US" sz="3200" dirty="0"/>
              <a:t>is a famous doctor. He lives next door.</a:t>
            </a:r>
          </a:p>
          <a:p>
            <a:pPr marL="107950" indent="0" algn="l">
              <a:buNone/>
            </a:pPr>
            <a:r>
              <a:rPr lang="en-US" sz="3200" dirty="0"/>
              <a:t>                                               </a:t>
            </a:r>
            <a:r>
              <a:rPr lang="en-US" sz="1800" dirty="0">
                <a:solidFill>
                  <a:srgbClr val="FFC000"/>
                </a:solidFill>
              </a:rPr>
              <a:t>subject, person  </a:t>
            </a:r>
          </a:p>
          <a:p>
            <a:pPr marL="107950" indent="0" algn="l">
              <a:buNone/>
            </a:pPr>
            <a:endParaRPr lang="en-US" sz="18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endParaRPr lang="en-US" sz="18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r>
              <a:rPr lang="en-US" sz="3200" dirty="0"/>
              <a:t>The man / </a:t>
            </a:r>
            <a:r>
              <a:rPr lang="en-US" sz="3200" u="sng" dirty="0">
                <a:solidFill>
                  <a:srgbClr val="FFC000"/>
                </a:solidFill>
              </a:rPr>
              <a:t>who</a:t>
            </a:r>
            <a:r>
              <a:rPr lang="en-US" sz="3200" dirty="0">
                <a:solidFill>
                  <a:srgbClr val="FFC000"/>
                </a:solidFill>
              </a:rPr>
              <a:t> lives next door /</a:t>
            </a:r>
            <a:r>
              <a:rPr lang="en-US" sz="3200" dirty="0"/>
              <a:t>is a famous doctor.</a:t>
            </a:r>
          </a:p>
          <a:p>
            <a:pPr marL="107950" indent="0" algn="l">
              <a:buNone/>
            </a:pPr>
            <a:endParaRPr lang="en-US" sz="3200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031313D-10DA-430D-A6F3-CE966B2DA0C5}"/>
              </a:ext>
            </a:extLst>
          </p:cNvPr>
          <p:cNvCxnSpPr>
            <a:cxnSpLocks/>
          </p:cNvCxnSpPr>
          <p:nvPr/>
        </p:nvCxnSpPr>
        <p:spPr>
          <a:xfrm>
            <a:off x="6241774" y="3206106"/>
            <a:ext cx="675861" cy="506896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9596A1-3CC6-48F5-8BEF-AA0D6EE4AFA5}"/>
              </a:ext>
            </a:extLst>
          </p:cNvPr>
          <p:cNvCxnSpPr>
            <a:cxnSpLocks/>
          </p:cNvCxnSpPr>
          <p:nvPr/>
        </p:nvCxnSpPr>
        <p:spPr>
          <a:xfrm flipH="1">
            <a:off x="3369366" y="3206106"/>
            <a:ext cx="2872408" cy="12225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8172697"/>
                  </p:ext>
                </p:extLst>
              </p:nvPr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5952323"/>
                  </p:ext>
                </p:extLst>
              </p:nvPr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827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0" y="397933"/>
            <a:ext cx="11761537" cy="5825068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Relative pronouns</a:t>
            </a:r>
            <a:r>
              <a:rPr lang="en-US" sz="3200" dirty="0"/>
              <a:t> </a:t>
            </a:r>
          </a:p>
          <a:p>
            <a:pPr marL="107950" indent="0" algn="ctr">
              <a:buNone/>
            </a:pPr>
            <a:endParaRPr lang="en-US" sz="3200" dirty="0"/>
          </a:p>
          <a:p>
            <a:pPr marL="107950" indent="0" algn="ctr">
              <a:buNone/>
            </a:pPr>
            <a:r>
              <a:rPr lang="en-US" sz="3200" dirty="0"/>
              <a:t>WHO, WHOM, WHICH, WHOSE, THAT</a:t>
            </a:r>
          </a:p>
          <a:p>
            <a:pPr marL="107950" indent="0" algn="l">
              <a:buNone/>
            </a:pPr>
            <a:r>
              <a:rPr lang="en-US" sz="3200" dirty="0"/>
              <a:t>Example 2:</a:t>
            </a:r>
          </a:p>
          <a:p>
            <a:pPr marL="107950" indent="0" algn="l">
              <a:buNone/>
            </a:pPr>
            <a:r>
              <a:rPr lang="en-US" sz="3200" u="sng" dirty="0"/>
              <a:t>The man </a:t>
            </a:r>
            <a:r>
              <a:rPr lang="en-US" sz="3200" dirty="0"/>
              <a:t>is a famous doctor. You saw him yesterday.</a:t>
            </a:r>
          </a:p>
          <a:p>
            <a:pPr marL="107950" indent="0" algn="l">
              <a:buNone/>
            </a:pPr>
            <a:r>
              <a:rPr lang="en-US" sz="3200" dirty="0"/>
              <a:t>                                                            </a:t>
            </a:r>
            <a:r>
              <a:rPr lang="en-US" sz="1800" dirty="0">
                <a:solidFill>
                  <a:srgbClr val="FFC000"/>
                </a:solidFill>
              </a:rPr>
              <a:t>object , person  </a:t>
            </a:r>
          </a:p>
          <a:p>
            <a:pPr marL="107950" indent="0" algn="l">
              <a:buNone/>
            </a:pPr>
            <a:endParaRPr lang="en-US" sz="18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endParaRPr lang="en-US" sz="3200" dirty="0"/>
          </a:p>
          <a:p>
            <a:pPr marL="107950" indent="0" algn="l">
              <a:buNone/>
            </a:pPr>
            <a:r>
              <a:rPr lang="en-US" sz="3200" dirty="0"/>
              <a:t>The man /</a:t>
            </a:r>
            <a:r>
              <a:rPr lang="en-US" sz="3200" u="sng" dirty="0">
                <a:solidFill>
                  <a:srgbClr val="FFC000"/>
                </a:solidFill>
              </a:rPr>
              <a:t>whom</a:t>
            </a:r>
            <a:r>
              <a:rPr lang="en-US" sz="3200" dirty="0">
                <a:solidFill>
                  <a:srgbClr val="FFC000"/>
                </a:solidFill>
              </a:rPr>
              <a:t> you saw yesterday /</a:t>
            </a:r>
            <a:r>
              <a:rPr lang="en-US" sz="3200" dirty="0"/>
              <a:t> is a famous doctor.</a:t>
            </a:r>
          </a:p>
          <a:p>
            <a:pPr marL="107950" indent="0" algn="l">
              <a:buNone/>
            </a:pPr>
            <a:endParaRPr lang="en-US" sz="3200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031313D-10DA-430D-A6F3-CE966B2DA0C5}"/>
              </a:ext>
            </a:extLst>
          </p:cNvPr>
          <p:cNvCxnSpPr>
            <a:cxnSpLocks/>
          </p:cNvCxnSpPr>
          <p:nvPr/>
        </p:nvCxnSpPr>
        <p:spPr>
          <a:xfrm>
            <a:off x="8010939" y="3206106"/>
            <a:ext cx="675861" cy="506896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9596A1-3CC6-48F5-8BEF-AA0D6EE4AFA5}"/>
              </a:ext>
            </a:extLst>
          </p:cNvPr>
          <p:cNvCxnSpPr>
            <a:cxnSpLocks/>
          </p:cNvCxnSpPr>
          <p:nvPr/>
        </p:nvCxnSpPr>
        <p:spPr>
          <a:xfrm flipH="1">
            <a:off x="3782830" y="3206106"/>
            <a:ext cx="4228109" cy="15696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9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0" y="397933"/>
            <a:ext cx="11761537" cy="5825068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Relative pronouns</a:t>
            </a:r>
            <a:r>
              <a:rPr lang="en-US" sz="3200" dirty="0"/>
              <a:t> </a:t>
            </a:r>
          </a:p>
          <a:p>
            <a:pPr marL="107950" indent="0" algn="ctr">
              <a:buNone/>
            </a:pPr>
            <a:endParaRPr lang="en-US" sz="3200" dirty="0"/>
          </a:p>
          <a:p>
            <a:pPr marL="107950" indent="0" algn="ctr">
              <a:buNone/>
            </a:pPr>
            <a:r>
              <a:rPr lang="en-US" sz="3200" dirty="0"/>
              <a:t>WHO, WHOM, WHICH, WHOSE, THAT</a:t>
            </a:r>
          </a:p>
          <a:p>
            <a:pPr marL="107950" indent="0" algn="l">
              <a:buNone/>
            </a:pPr>
            <a:r>
              <a:rPr lang="en-US" sz="3200" dirty="0"/>
              <a:t>Example 3:</a:t>
            </a:r>
          </a:p>
          <a:p>
            <a:pPr marL="107950" indent="0" algn="l">
              <a:buNone/>
            </a:pPr>
            <a:r>
              <a:rPr lang="en-US" sz="3200" u="sng" dirty="0"/>
              <a:t>The flowers </a:t>
            </a:r>
            <a:r>
              <a:rPr lang="en-US" sz="3200" dirty="0"/>
              <a:t>are called tulips. They are on the table.</a:t>
            </a:r>
          </a:p>
          <a:p>
            <a:pPr marL="107950" indent="0" algn="l">
              <a:buNone/>
            </a:pPr>
            <a:r>
              <a:rPr lang="en-US" sz="3200" dirty="0"/>
              <a:t>                                                </a:t>
            </a:r>
            <a:r>
              <a:rPr lang="en-US" sz="1800" dirty="0">
                <a:solidFill>
                  <a:srgbClr val="FFC000"/>
                </a:solidFill>
              </a:rPr>
              <a:t>subject, thing </a:t>
            </a:r>
          </a:p>
          <a:p>
            <a:pPr marL="107950" indent="0" algn="l">
              <a:buNone/>
            </a:pPr>
            <a:endParaRPr lang="en-US" sz="18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endParaRPr lang="en-US" sz="3200" dirty="0"/>
          </a:p>
          <a:p>
            <a:pPr marL="107950" indent="0" algn="l">
              <a:buNone/>
            </a:pPr>
            <a:r>
              <a:rPr lang="en-US" sz="3200" dirty="0"/>
              <a:t>The flowers /</a:t>
            </a:r>
            <a:r>
              <a:rPr lang="en-US" sz="3200" dirty="0">
                <a:solidFill>
                  <a:srgbClr val="FFC000"/>
                </a:solidFill>
              </a:rPr>
              <a:t>which are on the table/ </a:t>
            </a:r>
            <a:r>
              <a:rPr lang="en-US" sz="3200" dirty="0"/>
              <a:t>are called tulips.</a:t>
            </a:r>
          </a:p>
          <a:p>
            <a:pPr marL="107950" indent="0" algn="l">
              <a:buNone/>
            </a:pPr>
            <a:endParaRPr lang="en-US" sz="3200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031313D-10DA-430D-A6F3-CE966B2DA0C5}"/>
              </a:ext>
            </a:extLst>
          </p:cNvPr>
          <p:cNvCxnSpPr>
            <a:cxnSpLocks/>
          </p:cNvCxnSpPr>
          <p:nvPr/>
        </p:nvCxnSpPr>
        <p:spPr>
          <a:xfrm>
            <a:off x="6304722" y="3190460"/>
            <a:ext cx="791818" cy="477079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9596A1-3CC6-48F5-8BEF-AA0D6EE4AFA5}"/>
              </a:ext>
            </a:extLst>
          </p:cNvPr>
          <p:cNvCxnSpPr>
            <a:cxnSpLocks/>
          </p:cNvCxnSpPr>
          <p:nvPr/>
        </p:nvCxnSpPr>
        <p:spPr>
          <a:xfrm flipH="1">
            <a:off x="3782832" y="3190460"/>
            <a:ext cx="2521890" cy="15852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15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92780"/>
            <a:ext cx="11734800" cy="5825068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Relative pronouns</a:t>
            </a:r>
            <a:r>
              <a:rPr lang="en-US" sz="3200" dirty="0"/>
              <a:t> </a:t>
            </a:r>
          </a:p>
          <a:p>
            <a:pPr marL="107950" indent="0" algn="ctr">
              <a:buNone/>
            </a:pPr>
            <a:endParaRPr lang="en-US" sz="3200" dirty="0"/>
          </a:p>
          <a:p>
            <a:pPr marL="107950" indent="0" algn="ctr">
              <a:buNone/>
            </a:pPr>
            <a:r>
              <a:rPr lang="en-US" sz="3200" dirty="0"/>
              <a:t>WHO, WHOM, WHICH, WHOSE, THAT</a:t>
            </a:r>
          </a:p>
          <a:p>
            <a:pPr marL="107950" indent="0" algn="l">
              <a:buNone/>
            </a:pPr>
            <a:r>
              <a:rPr lang="en-US" sz="3200" dirty="0"/>
              <a:t>Example 4:</a:t>
            </a:r>
          </a:p>
          <a:p>
            <a:pPr marL="107950" indent="0" algn="l">
              <a:buNone/>
            </a:pPr>
            <a:r>
              <a:rPr lang="en-US" sz="3200" u="sng" dirty="0"/>
              <a:t>The man </a:t>
            </a:r>
            <a:r>
              <a:rPr lang="en-US" sz="3200" dirty="0"/>
              <a:t>is a famous doctor. His daughter is my close friend.</a:t>
            </a:r>
          </a:p>
          <a:p>
            <a:pPr marL="107950" indent="0" algn="l">
              <a:buNone/>
            </a:pPr>
            <a:r>
              <a:rPr lang="en-US" sz="3200" dirty="0"/>
              <a:t>                                               </a:t>
            </a:r>
            <a:r>
              <a:rPr lang="en-US" sz="1800" dirty="0">
                <a:solidFill>
                  <a:srgbClr val="FFC000"/>
                </a:solidFill>
              </a:rPr>
              <a:t>possessive  </a:t>
            </a:r>
          </a:p>
          <a:p>
            <a:pPr marL="107950" indent="0" algn="l">
              <a:buNone/>
            </a:pPr>
            <a:endParaRPr lang="en-US" sz="18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endParaRPr lang="en-US" sz="3200" dirty="0"/>
          </a:p>
          <a:p>
            <a:pPr marL="107950" indent="0" algn="l">
              <a:buNone/>
            </a:pPr>
            <a:r>
              <a:rPr lang="en-US" sz="3200" dirty="0"/>
              <a:t>The man /</a:t>
            </a:r>
            <a:r>
              <a:rPr lang="en-US" sz="3200" u="sng" dirty="0">
                <a:solidFill>
                  <a:srgbClr val="FFC000"/>
                </a:solidFill>
              </a:rPr>
              <a:t>whose</a:t>
            </a:r>
            <a:r>
              <a:rPr lang="en-US" sz="3200" dirty="0">
                <a:solidFill>
                  <a:srgbClr val="FFC000"/>
                </a:solidFill>
              </a:rPr>
              <a:t> daughter is my close friend/ </a:t>
            </a:r>
            <a:r>
              <a:rPr lang="en-US" sz="3200" dirty="0"/>
              <a:t>is a </a:t>
            </a:r>
          </a:p>
          <a:p>
            <a:pPr marL="107950" indent="0" algn="l">
              <a:buNone/>
            </a:pPr>
            <a:r>
              <a:rPr lang="en-US" sz="3200" dirty="0"/>
              <a:t>                                                          famous doctor.</a:t>
            </a:r>
          </a:p>
          <a:p>
            <a:pPr marL="107950" indent="0" algn="l">
              <a:buNone/>
            </a:pPr>
            <a:endParaRPr lang="en-US" sz="3200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031313D-10DA-430D-A6F3-CE966B2DA0C5}"/>
              </a:ext>
            </a:extLst>
          </p:cNvPr>
          <p:cNvCxnSpPr>
            <a:cxnSpLocks/>
          </p:cNvCxnSpPr>
          <p:nvPr/>
        </p:nvCxnSpPr>
        <p:spPr>
          <a:xfrm>
            <a:off x="6096000" y="3190460"/>
            <a:ext cx="791818" cy="477079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9596A1-3CC6-48F5-8BEF-AA0D6EE4AFA5}"/>
              </a:ext>
            </a:extLst>
          </p:cNvPr>
          <p:cNvCxnSpPr>
            <a:cxnSpLocks/>
          </p:cNvCxnSpPr>
          <p:nvPr/>
        </p:nvCxnSpPr>
        <p:spPr>
          <a:xfrm flipH="1">
            <a:off x="3444901" y="3305314"/>
            <a:ext cx="2521890" cy="15852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Flying bee">
                <a:extLst>
                  <a:ext uri="{FF2B5EF4-FFF2-40B4-BE49-F238E27FC236}">
                    <a16:creationId xmlns:a16="http://schemas.microsoft.com/office/drawing/2014/main" id="{B03951F1-36F6-494A-A404-A8992774D9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Yellow flower patch">
                <a:extLst>
                  <a:ext uri="{FF2B5EF4-FFF2-40B4-BE49-F238E27FC236}">
                    <a16:creationId xmlns:a16="http://schemas.microsoft.com/office/drawing/2014/main" id="{8F28264E-9C28-40EE-BEA2-879D5C93D1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27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27" y="392780"/>
            <a:ext cx="11062252" cy="5830221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 Relative pronouns</a:t>
            </a:r>
            <a:r>
              <a:rPr lang="en-US" sz="3200" dirty="0"/>
              <a:t> </a:t>
            </a: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 </a:t>
            </a:r>
          </a:p>
          <a:p>
            <a:pPr marL="107950" indent="0" algn="ctr">
              <a:buNone/>
            </a:pPr>
            <a:r>
              <a:rPr lang="en-US" sz="3200" dirty="0"/>
              <a:t>  WHO, WHOM, WHICH, WHOSE, THAT</a:t>
            </a:r>
            <a:endParaRPr lang="en-US" sz="32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r>
              <a:rPr lang="en-US" sz="3200" dirty="0"/>
              <a:t>Examples:</a:t>
            </a:r>
          </a:p>
          <a:p>
            <a:pPr marL="107950" indent="0" algn="l">
              <a:buNone/>
            </a:pPr>
            <a:r>
              <a:rPr lang="en-US" sz="3200" dirty="0"/>
              <a:t>The hospital /</a:t>
            </a:r>
            <a:r>
              <a:rPr lang="en-US" sz="3200" u="sng" dirty="0">
                <a:solidFill>
                  <a:srgbClr val="FFC000"/>
                </a:solidFill>
              </a:rPr>
              <a:t>whose rooms </a:t>
            </a:r>
            <a:r>
              <a:rPr lang="en-US" sz="3200" dirty="0">
                <a:solidFill>
                  <a:srgbClr val="FFC000"/>
                </a:solidFill>
              </a:rPr>
              <a:t>are well-equipped/</a:t>
            </a:r>
            <a:endParaRPr lang="en-US" sz="3200" dirty="0"/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/ </a:t>
            </a:r>
            <a:r>
              <a:rPr lang="en-US" sz="3200" u="sng" dirty="0">
                <a:solidFill>
                  <a:srgbClr val="FFC000"/>
                </a:solidFill>
              </a:rPr>
              <a:t>the rooms of which </a:t>
            </a:r>
            <a:r>
              <a:rPr lang="en-US" sz="3200" dirty="0">
                <a:solidFill>
                  <a:srgbClr val="FFC000"/>
                </a:solidFill>
              </a:rPr>
              <a:t>are well-equipped/</a:t>
            </a:r>
            <a:endParaRPr lang="en-US" sz="3200" dirty="0"/>
          </a:p>
          <a:p>
            <a:pPr marL="107950" indent="0" algn="l">
              <a:buNone/>
            </a:pPr>
            <a:r>
              <a:rPr lang="en-US" sz="3200" dirty="0"/>
              <a:t>                                                       was built in 2018.</a:t>
            </a:r>
            <a:endParaRPr lang="en-US" sz="3200" u="sng" dirty="0"/>
          </a:p>
          <a:p>
            <a:pPr marL="107950" indent="0" algn="l">
              <a:buNone/>
            </a:pPr>
            <a:r>
              <a:rPr lang="en-US" sz="3200" dirty="0"/>
              <a:t> I can see the girl and her dog /</a:t>
            </a:r>
            <a:r>
              <a:rPr lang="en-US" sz="3200" u="sng" dirty="0">
                <a:solidFill>
                  <a:srgbClr val="FFC000"/>
                </a:solidFill>
              </a:rPr>
              <a:t>that</a:t>
            </a:r>
            <a:r>
              <a:rPr lang="en-US" sz="3200" dirty="0">
                <a:solidFill>
                  <a:srgbClr val="FFC000"/>
                </a:solidFill>
              </a:rPr>
              <a:t> are in the park</a:t>
            </a:r>
            <a:endParaRPr lang="en-US" sz="3200" dirty="0"/>
          </a:p>
          <a:p>
            <a:pPr marL="107950" indent="0" algn="l">
              <a:buNone/>
            </a:pPr>
            <a:endParaRPr lang="en-US" sz="3200" dirty="0"/>
          </a:p>
          <a:p>
            <a:pPr marL="107950" indent="0" algn="l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107950" indent="0" algn="l">
              <a:buNone/>
            </a:pPr>
            <a:r>
              <a:rPr lang="en-US" sz="3200" dirty="0">
                <a:solidFill>
                  <a:schemeClr val="bg1"/>
                </a:solidFill>
              </a:rPr>
              <a:t>                                           </a:t>
            </a:r>
            <a:endParaRPr lang="en-US" sz="1800" dirty="0">
              <a:solidFill>
                <a:schemeClr val="bg1"/>
              </a:solidFill>
            </a:endParaRPr>
          </a:p>
          <a:p>
            <a:pPr marL="107950" indent="0" algn="l">
              <a:buNone/>
            </a:pPr>
            <a:endParaRPr lang="en-US" sz="3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Flying bee">
                <a:extLst>
                  <a:ext uri="{FF2B5EF4-FFF2-40B4-BE49-F238E27FC236}">
                    <a16:creationId xmlns:a16="http://schemas.microsoft.com/office/drawing/2014/main" id="{25BF678B-26DD-4B1B-8A10-71391C9E3D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Flying bee">
                <a:extLst>
                  <a:ext uri="{FF2B5EF4-FFF2-40B4-BE49-F238E27FC236}">
                    <a16:creationId xmlns:a16="http://schemas.microsoft.com/office/drawing/2014/main" id="{25BF678B-26DD-4B1B-8A10-71391C9E3D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77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27" y="392780"/>
            <a:ext cx="11062252" cy="5830221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 Relative pronouns</a:t>
            </a:r>
            <a:r>
              <a:rPr lang="en-US" sz="3200" dirty="0"/>
              <a:t> </a:t>
            </a:r>
          </a:p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 </a:t>
            </a:r>
          </a:p>
          <a:p>
            <a:pPr marL="107950" indent="0" algn="ctr">
              <a:buNone/>
            </a:pPr>
            <a:r>
              <a:rPr lang="en-US" sz="3200" dirty="0"/>
              <a:t>  WHO, WHOM, WHICH, WHOSE, THAT</a:t>
            </a:r>
            <a:endParaRPr lang="en-US" sz="32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r>
              <a:rPr lang="en-US" sz="3200" dirty="0"/>
              <a:t>Examples:</a:t>
            </a:r>
          </a:p>
          <a:p>
            <a:pPr marL="107950" indent="0" algn="l">
              <a:buNone/>
            </a:pPr>
            <a:r>
              <a:rPr lang="en-US" sz="3200" dirty="0"/>
              <a:t>The hospital /</a:t>
            </a:r>
            <a:r>
              <a:rPr lang="en-US" sz="3200" u="sng" dirty="0">
                <a:solidFill>
                  <a:srgbClr val="FFC000"/>
                </a:solidFill>
              </a:rPr>
              <a:t>whose rooms </a:t>
            </a:r>
            <a:r>
              <a:rPr lang="en-US" sz="3200" dirty="0">
                <a:solidFill>
                  <a:srgbClr val="FFC000"/>
                </a:solidFill>
              </a:rPr>
              <a:t>are well-equipped/</a:t>
            </a:r>
            <a:endParaRPr lang="en-US" sz="3200" dirty="0"/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/ </a:t>
            </a:r>
            <a:r>
              <a:rPr lang="en-US" sz="3200" u="sng" dirty="0">
                <a:solidFill>
                  <a:srgbClr val="FFC000"/>
                </a:solidFill>
              </a:rPr>
              <a:t>the rooms of which </a:t>
            </a:r>
            <a:r>
              <a:rPr lang="en-US" sz="3200" dirty="0">
                <a:solidFill>
                  <a:srgbClr val="FFC000"/>
                </a:solidFill>
              </a:rPr>
              <a:t>are well-equipped/</a:t>
            </a:r>
            <a:endParaRPr lang="en-US" sz="3200" dirty="0"/>
          </a:p>
          <a:p>
            <a:pPr marL="107950" indent="0" algn="l">
              <a:buNone/>
            </a:pPr>
            <a:r>
              <a:rPr lang="en-US" sz="3200" dirty="0"/>
              <a:t>                                                       was built in 2018.</a:t>
            </a:r>
            <a:endParaRPr lang="en-US" sz="3200" u="sng" dirty="0"/>
          </a:p>
          <a:p>
            <a:pPr marL="107950" indent="0" algn="l">
              <a:buNone/>
            </a:pPr>
            <a:r>
              <a:rPr lang="en-US" sz="3200" dirty="0"/>
              <a:t> I can see the girl and her dog /</a:t>
            </a:r>
            <a:r>
              <a:rPr lang="en-US" sz="3200" u="sng" dirty="0">
                <a:solidFill>
                  <a:srgbClr val="FFC000"/>
                </a:solidFill>
              </a:rPr>
              <a:t>that</a:t>
            </a:r>
            <a:r>
              <a:rPr lang="en-US" sz="3200" dirty="0">
                <a:solidFill>
                  <a:srgbClr val="FFC000"/>
                </a:solidFill>
              </a:rPr>
              <a:t> are in the park</a:t>
            </a:r>
            <a:endParaRPr lang="en-US" sz="3200" dirty="0"/>
          </a:p>
          <a:p>
            <a:pPr marL="107950" indent="0" algn="l">
              <a:buNone/>
            </a:pPr>
            <a:endParaRPr lang="en-US" sz="3200" dirty="0"/>
          </a:p>
          <a:p>
            <a:pPr marL="107950" indent="0" algn="l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107950" indent="0" algn="l">
              <a:buNone/>
            </a:pPr>
            <a:r>
              <a:rPr lang="en-US" sz="3200" dirty="0">
                <a:solidFill>
                  <a:schemeClr val="bg1"/>
                </a:solidFill>
              </a:rPr>
              <a:t>                                           </a:t>
            </a:r>
            <a:endParaRPr lang="en-US" sz="1800" dirty="0">
              <a:solidFill>
                <a:schemeClr val="bg1"/>
              </a:solidFill>
            </a:endParaRPr>
          </a:p>
          <a:p>
            <a:pPr marL="107950" indent="0" algn="l">
              <a:buNone/>
            </a:pPr>
            <a:endParaRPr lang="en-US" sz="3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Flying bee">
                <a:extLst>
                  <a:ext uri="{FF2B5EF4-FFF2-40B4-BE49-F238E27FC236}">
                    <a16:creationId xmlns:a16="http://schemas.microsoft.com/office/drawing/2014/main" id="{25BF678B-26DD-4B1B-8A10-71391C9E3D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Flying bee">
                <a:extLst>
                  <a:ext uri="{FF2B5EF4-FFF2-40B4-BE49-F238E27FC236}">
                    <a16:creationId xmlns:a16="http://schemas.microsoft.com/office/drawing/2014/main" id="{25BF678B-26DD-4B1B-8A10-71391C9E3D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10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C14FA-DBAE-4E05-BEC8-B06CF8D13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27" y="392780"/>
            <a:ext cx="11062252" cy="5830221"/>
          </a:xfrm>
        </p:spPr>
        <p:txBody>
          <a:bodyPr/>
          <a:lstStyle/>
          <a:p>
            <a:pPr marL="10795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 Relative adverbs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</a:p>
          <a:p>
            <a:pPr marL="107950" indent="0" algn="ctr">
              <a:buNone/>
            </a:pPr>
            <a:r>
              <a:rPr lang="en-US" sz="3200" dirty="0"/>
              <a:t>  WHEN; WHERE; WHY</a:t>
            </a:r>
            <a:endParaRPr lang="en-US" sz="3200" dirty="0">
              <a:solidFill>
                <a:srgbClr val="FFC000"/>
              </a:solidFill>
            </a:endParaRPr>
          </a:p>
          <a:p>
            <a:pPr marL="107950" indent="0" algn="l">
              <a:buNone/>
            </a:pPr>
            <a:r>
              <a:rPr lang="en-US" sz="3200" dirty="0"/>
              <a:t>Examples:</a:t>
            </a:r>
          </a:p>
          <a:p>
            <a:pPr marL="107950" indent="0" algn="l">
              <a:buNone/>
            </a:pPr>
            <a:r>
              <a:rPr lang="en-US" sz="3200" dirty="0"/>
              <a:t> I can’t remember </a:t>
            </a:r>
            <a:r>
              <a:rPr lang="en-US" sz="3200" u="sng" dirty="0"/>
              <a:t>the day</a:t>
            </a:r>
            <a:r>
              <a:rPr lang="en-US" sz="3200" dirty="0"/>
              <a:t> /</a:t>
            </a:r>
            <a:r>
              <a:rPr lang="en-US" sz="3200" u="sng" dirty="0">
                <a:solidFill>
                  <a:srgbClr val="FFC000"/>
                </a:solidFill>
              </a:rPr>
              <a:t>when</a:t>
            </a:r>
            <a:r>
              <a:rPr lang="en-US" sz="3200" dirty="0">
                <a:solidFill>
                  <a:srgbClr val="FFC000"/>
                </a:solidFill>
              </a:rPr>
              <a:t> I said goodbye to him.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rgbClr val="FFC000"/>
                </a:solidFill>
              </a:rPr>
              <a:t>                                              </a:t>
            </a:r>
            <a:r>
              <a:rPr lang="en-US" sz="1800" dirty="0">
                <a:solidFill>
                  <a:schemeClr val="bg1"/>
                </a:solidFill>
              </a:rPr>
              <a:t>time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chemeClr val="bg1"/>
                </a:solidFill>
              </a:rPr>
              <a:t> Do you remember </a:t>
            </a:r>
            <a:r>
              <a:rPr lang="en-US" sz="3200" u="sng" dirty="0">
                <a:solidFill>
                  <a:schemeClr val="bg1"/>
                </a:solidFill>
              </a:rPr>
              <a:t>the bus stop 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  <a:r>
              <a:rPr lang="en-US" sz="3200" u="sng" dirty="0">
                <a:solidFill>
                  <a:srgbClr val="FFC000"/>
                </a:solidFill>
              </a:rPr>
              <a:t>where</a:t>
            </a:r>
            <a:r>
              <a:rPr lang="en-US" sz="3200" dirty="0">
                <a:solidFill>
                  <a:srgbClr val="FFC000"/>
                </a:solidFill>
              </a:rPr>
              <a:t> I met you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chemeClr val="bg1"/>
                </a:solidFill>
              </a:rPr>
              <a:t>                                                        </a:t>
            </a:r>
            <a:r>
              <a:rPr lang="en-US" sz="1800" dirty="0">
                <a:solidFill>
                  <a:schemeClr val="bg1"/>
                </a:solidFill>
              </a:rPr>
              <a:t>place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chemeClr val="bg1"/>
                </a:solidFill>
              </a:rPr>
              <a:t> I don’t know </a:t>
            </a:r>
            <a:r>
              <a:rPr lang="en-US" sz="3200" u="sng" dirty="0">
                <a:solidFill>
                  <a:schemeClr val="bg1"/>
                </a:solidFill>
              </a:rPr>
              <a:t>the reason</a:t>
            </a:r>
            <a:r>
              <a:rPr lang="en-US" sz="3200" dirty="0">
                <a:solidFill>
                  <a:schemeClr val="bg1"/>
                </a:solidFill>
              </a:rPr>
              <a:t>/ </a:t>
            </a:r>
            <a:r>
              <a:rPr lang="en-US" sz="3200" u="sng" dirty="0">
                <a:solidFill>
                  <a:srgbClr val="FFC000"/>
                </a:solidFill>
              </a:rPr>
              <a:t>why</a:t>
            </a:r>
            <a:r>
              <a:rPr lang="en-US" sz="3200" dirty="0">
                <a:solidFill>
                  <a:srgbClr val="FFC000"/>
                </a:solidFill>
              </a:rPr>
              <a:t> you are sad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107950" indent="0" algn="l">
              <a:buNone/>
            </a:pPr>
            <a:r>
              <a:rPr lang="en-US" sz="3200" dirty="0">
                <a:solidFill>
                  <a:schemeClr val="bg1"/>
                </a:solidFill>
              </a:rPr>
              <a:t>                                           </a:t>
            </a:r>
            <a:r>
              <a:rPr lang="en-US" sz="1800" dirty="0">
                <a:solidFill>
                  <a:schemeClr val="bg1"/>
                </a:solidFill>
              </a:rPr>
              <a:t>reason</a:t>
            </a:r>
          </a:p>
          <a:p>
            <a:pPr marL="107950" indent="0" algn="l">
              <a:buNone/>
            </a:pPr>
            <a:endParaRPr lang="en-US" sz="3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5952323"/>
                  </p:ext>
                </p:extLst>
              </p:nvPr>
            </p:nvGraphicFramePr>
            <p:xfrm>
              <a:off x="11082234" y="5500383"/>
              <a:ext cx="738692" cy="964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692" cy="964837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9787719" ay="761208" az="105713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23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Yellow flower patch">
                <a:extLst>
                  <a:ext uri="{FF2B5EF4-FFF2-40B4-BE49-F238E27FC236}">
                    <a16:creationId xmlns:a16="http://schemas.microsoft.com/office/drawing/2014/main" id="{162ACF15-4B99-4222-A6E8-B46688309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2234" y="5500383"/>
                <a:ext cx="738692" cy="964837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057C79-FF0C-4654-8EFC-CC138BE505C0}"/>
              </a:ext>
            </a:extLst>
          </p:cNvPr>
          <p:cNvCxnSpPr>
            <a:cxnSpLocks/>
          </p:cNvCxnSpPr>
          <p:nvPr/>
        </p:nvCxnSpPr>
        <p:spPr>
          <a:xfrm>
            <a:off x="6450496" y="2723322"/>
            <a:ext cx="506895" cy="208721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9E01CA-727E-414C-AEDB-0865FED32DE7}"/>
              </a:ext>
            </a:extLst>
          </p:cNvPr>
          <p:cNvCxnSpPr>
            <a:cxnSpLocks/>
          </p:cNvCxnSpPr>
          <p:nvPr/>
        </p:nvCxnSpPr>
        <p:spPr>
          <a:xfrm>
            <a:off x="7802218" y="3906079"/>
            <a:ext cx="477078" cy="248478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E733FE-11D2-4AAE-943D-2611863405F2}"/>
              </a:ext>
            </a:extLst>
          </p:cNvPr>
          <p:cNvCxnSpPr/>
          <p:nvPr/>
        </p:nvCxnSpPr>
        <p:spPr>
          <a:xfrm>
            <a:off x="5943601" y="4994229"/>
            <a:ext cx="596347" cy="268356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0340" y="365077"/>
              <a:ext cx="704808" cy="9495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4808" cy="94956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060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Flying bee">
                <a:extLst>
                  <a:ext uri="{FF2B5EF4-FFF2-40B4-BE49-F238E27FC236}">
                    <a16:creationId xmlns:a16="http://schemas.microsoft.com/office/drawing/2014/main" id="{7BFEEA5E-19C8-4396-95AD-076645F4D8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340" y="365077"/>
                <a:ext cx="704808" cy="9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0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7|4.4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1.8|3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E39AD2"/>
      </a:accent1>
      <a:accent2>
        <a:srgbClr val="FFC6AB"/>
      </a:accent2>
      <a:accent3>
        <a:srgbClr val="B1FFB5"/>
      </a:accent3>
      <a:accent4>
        <a:srgbClr val="8DDAE3"/>
      </a:accent4>
      <a:accent5>
        <a:srgbClr val="978CFA"/>
      </a:accent5>
      <a:accent6>
        <a:srgbClr val="F3F3F3"/>
      </a:accent6>
      <a:hlink>
        <a:srgbClr val="F6F6F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536</Words>
  <Application>Microsoft Office PowerPoint</Application>
  <PresentationFormat>Widescreen</PresentationFormat>
  <Paragraphs>106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Coming Soon</vt:lpstr>
      <vt:lpstr>Chelsea Market</vt:lpstr>
      <vt:lpstr>Abril Fatface</vt:lpstr>
      <vt:lpstr>Aldrich</vt:lpstr>
      <vt:lpstr>Arial</vt:lpstr>
      <vt:lpstr>Barlow Condensed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Tạo bài kiểm tra trực tuyến hiệu quả </dc:title>
  <cp:lastModifiedBy>Nguyễn Thị Bích Chi</cp:lastModifiedBy>
  <cp:revision>55</cp:revision>
  <dcterms:modified xsi:type="dcterms:W3CDTF">2022-08-01T02:52:16Z</dcterms:modified>
</cp:coreProperties>
</file>